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  <p:sldId id="276" r:id="rId19"/>
    <p:sldId id="282" r:id="rId20"/>
    <p:sldId id="286" r:id="rId21"/>
    <p:sldId id="287" r:id="rId22"/>
    <p:sldId id="257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6327"/>
  </p:normalViewPr>
  <p:slideViewPr>
    <p:cSldViewPr snapToGrid="0">
      <p:cViewPr varScale="1">
        <p:scale>
          <a:sx n="143" d="100"/>
          <a:sy n="143" d="100"/>
        </p:scale>
        <p:origin x="216" y="600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noted that the location of the dispersive wave in the simulation occurs about exactly where it’s predicted to occur by the phase mismatch calculation, which is a good sanity check. In these simulations I accidentally used 1560 nm as the pump rather than 1550 nm, but I don’t think that is a big deal.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PyNLO</a:t>
            </a:r>
            <a:r>
              <a:rPr lang="en-US" dirty="0"/>
              <a:t> simulations can be used to predict, however, what the conversion efficiency is for that dispersive wave. For example, the ones that occur close to 5 um have pretty large mode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75B5F-4D0C-40FC-9603-4AAB94E90B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12483E-1D74-03FF-E0A5-30807F7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93D3D1-4A72-1141-8084-41B7E9D8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figures in the following two slides are 300 dpi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D15CF-AAA9-F254-913F-15F02A4A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FC4C-045A-89D3-4B45-8033473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SPM: dispersive wave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344C0-3516-6915-E57C-8F575AC6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19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C2D01B-42C7-A1DB-D666-9586C58EDEF5}"/>
              </a:ext>
            </a:extLst>
          </p:cNvPr>
          <p:cNvGrpSpPr/>
          <p:nvPr/>
        </p:nvGrpSpPr>
        <p:grpSpPr>
          <a:xfrm>
            <a:off x="1506070" y="1561511"/>
            <a:ext cx="7772400" cy="4304425"/>
            <a:chOff x="2209799" y="1435236"/>
            <a:chExt cx="7772400" cy="43044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402296C-A7A1-68AB-FA88-33D21764EF9D}"/>
                </a:ext>
              </a:extLst>
            </p:cNvPr>
            <p:cNvGrpSpPr/>
            <p:nvPr/>
          </p:nvGrpSpPr>
          <p:grpSpPr>
            <a:xfrm>
              <a:off x="3155289" y="1435236"/>
              <a:ext cx="5716823" cy="4304425"/>
              <a:chOff x="3155289" y="1815298"/>
              <a:chExt cx="5716823" cy="430442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82A2CB-D609-24F1-AC02-1818D5AC6BCD}"/>
                  </a:ext>
                </a:extLst>
              </p:cNvPr>
              <p:cNvSpPr txBox="1"/>
              <p:nvPr/>
            </p:nvSpPr>
            <p:spPr>
              <a:xfrm>
                <a:off x="3319886" y="5750391"/>
                <a:ext cx="5552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etch depth is swept at fixed etch width for each “set”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C3EE7E-7A6E-378B-99D8-2808512F4B9A}"/>
                  </a:ext>
                </a:extLst>
              </p:cNvPr>
              <p:cNvSpPr txBox="1"/>
              <p:nvPr/>
            </p:nvSpPr>
            <p:spPr>
              <a:xfrm>
                <a:off x="3155289" y="1815298"/>
                <a:ext cx="1184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etch width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5B34F8F-C250-A56D-4F60-4365AF6043DB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4339396" y="1999964"/>
                <a:ext cx="2298968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391968-5A08-3B92-79F2-FD1832188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9799" y="1804568"/>
              <a:ext cx="7772400" cy="3490554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534D7087-3B0D-41C2-B1DF-E2F0D58CC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47471"/>
            <a:ext cx="2591134" cy="171052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ECC48362-11D5-EB14-1C3F-B42F8DF7C8D9}"/>
              </a:ext>
            </a:extLst>
          </p:cNvPr>
          <p:cNvSpPr/>
          <p:nvPr/>
        </p:nvSpPr>
        <p:spPr>
          <a:xfrm>
            <a:off x="2221480" y="4186014"/>
            <a:ext cx="560008" cy="6969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EE6A22-A656-ECEB-28E9-33397409B1E5}"/>
              </a:ext>
            </a:extLst>
          </p:cNvPr>
          <p:cNvCxnSpPr>
            <a:stCxn id="26" idx="3"/>
            <a:endCxn id="25" idx="0"/>
          </p:cNvCxnSpPr>
          <p:nvPr/>
        </p:nvCxnSpPr>
        <p:spPr>
          <a:xfrm flipH="1">
            <a:off x="1295567" y="4780865"/>
            <a:ext cx="1007924" cy="366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983211C-1CA5-6466-ED1F-D3D01BD95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177" y="995890"/>
            <a:ext cx="2857126" cy="193492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A78B7B6C-3707-671E-B7B8-5E95B021E194}"/>
              </a:ext>
            </a:extLst>
          </p:cNvPr>
          <p:cNvSpPr/>
          <p:nvPr/>
        </p:nvSpPr>
        <p:spPr>
          <a:xfrm rot="834878">
            <a:off x="4929224" y="2075027"/>
            <a:ext cx="580738" cy="1524161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A08392-A698-D841-FA29-6A6F84907F3C}"/>
              </a:ext>
            </a:extLst>
          </p:cNvPr>
          <p:cNvCxnSpPr>
            <a:cxnSpLocks/>
            <a:stCxn id="32" idx="7"/>
            <a:endCxn id="29" idx="1"/>
          </p:cNvCxnSpPr>
          <p:nvPr/>
        </p:nvCxnSpPr>
        <p:spPr>
          <a:xfrm flipV="1">
            <a:off x="5548476" y="1963353"/>
            <a:ext cx="3092701" cy="4000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E78654B-D24C-0901-0515-D39D9C6CA248}"/>
              </a:ext>
            </a:extLst>
          </p:cNvPr>
          <p:cNvSpPr txBox="1"/>
          <p:nvPr/>
        </p:nvSpPr>
        <p:spPr>
          <a:xfrm>
            <a:off x="42999" y="488292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visible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35A05A-3DCF-843D-4CAF-67FCD5AE12AA}"/>
              </a:ext>
            </a:extLst>
          </p:cNvPr>
          <p:cNvSpPr txBox="1"/>
          <p:nvPr/>
        </p:nvSpPr>
        <p:spPr>
          <a:xfrm>
            <a:off x="10854435" y="292797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MIR</a:t>
            </a:r>
          </a:p>
        </p:txBody>
      </p:sp>
    </p:spTree>
    <p:extLst>
      <p:ext uri="{BB962C8B-B14F-4D97-AF65-F5344CB8AC3E}">
        <p14:creationId xmlns:p14="http://schemas.microsoft.com/office/powerpoint/2010/main" val="146573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204C-E72A-1A1B-F907-5E332E81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Pulse energy comparison for longer wavelengths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5826C-F12B-0248-C64A-162AEA2F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7DDDA-15A1-9930-E39E-E3439B13D2A3}"/>
              </a:ext>
            </a:extLst>
          </p:cNvPr>
          <p:cNvSpPr txBox="1"/>
          <p:nvPr/>
        </p:nvSpPr>
        <p:spPr>
          <a:xfrm>
            <a:off x="3368565" y="4672615"/>
            <a:ext cx="545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location of the dispersive wave is more or less determined entirely by the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conversion efficiency can be very dependent on pulse energy. Higher pulse energies are needed to push out to longer wavelengths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BEB54D-3AD7-0E10-7ED0-5081DF5D0E08}"/>
              </a:ext>
            </a:extLst>
          </p:cNvPr>
          <p:cNvGrpSpPr/>
          <p:nvPr/>
        </p:nvGrpSpPr>
        <p:grpSpPr>
          <a:xfrm>
            <a:off x="2032000" y="1318657"/>
            <a:ext cx="8128001" cy="3353958"/>
            <a:chOff x="2032000" y="1318657"/>
            <a:chExt cx="8128001" cy="33539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649654-E722-D167-0291-1EEB7D4C3395}"/>
                </a:ext>
              </a:extLst>
            </p:cNvPr>
            <p:cNvGrpSpPr/>
            <p:nvPr/>
          </p:nvGrpSpPr>
          <p:grpSpPr>
            <a:xfrm>
              <a:off x="2032000" y="1318657"/>
              <a:ext cx="8128001" cy="3353958"/>
              <a:chOff x="364359" y="1599042"/>
              <a:chExt cx="8128001" cy="335395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6CFF4B-3F0B-C56E-2C99-6650C3D8F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4359" y="190500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FA4E69-867C-13DF-3B4E-04C0FFC50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359" y="1905000"/>
                <a:ext cx="4064001" cy="304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B99256-99C7-416D-E4B6-A5F3AF915A30}"/>
                  </a:ext>
                </a:extLst>
              </p:cNvPr>
              <p:cNvSpPr txBox="1"/>
              <p:nvPr/>
            </p:nvSpPr>
            <p:spPr>
              <a:xfrm>
                <a:off x="1839310" y="1599042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</a:t>
                </a:r>
                <a:r>
                  <a:rPr lang="en-US" dirty="0" err="1"/>
                  <a:t>pJ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7751A0-9AFF-E19C-AE11-78CA9616B453}"/>
                  </a:ext>
                </a:extLst>
              </p:cNvPr>
              <p:cNvSpPr txBox="1"/>
              <p:nvPr/>
            </p:nvSpPr>
            <p:spPr>
              <a:xfrm>
                <a:off x="6460359" y="1599042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300 </a:t>
                </a:r>
                <a:r>
                  <a:rPr lang="en-US" dirty="0" err="1"/>
                  <a:t>pJ</a:t>
                </a:r>
                <a:endParaRPr lang="en-US" dirty="0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466279-1E4C-29E2-6C8C-0819DE1C74A0}"/>
                </a:ext>
              </a:extLst>
            </p:cNvPr>
            <p:cNvSpPr/>
            <p:nvPr/>
          </p:nvSpPr>
          <p:spPr>
            <a:xfrm>
              <a:off x="5591503" y="1624615"/>
              <a:ext cx="504496" cy="1181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769D03-FD52-B1F1-AAC2-0CD69EADE814}"/>
                </a:ext>
              </a:extLst>
            </p:cNvPr>
            <p:cNvSpPr/>
            <p:nvPr/>
          </p:nvSpPr>
          <p:spPr>
            <a:xfrm>
              <a:off x="9560326" y="1624615"/>
              <a:ext cx="504496" cy="1181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115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A939E-9003-F4A2-25F2-E3E9DA89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0F3B08-20A3-1224-3E66-3E20BF46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 dirty="0"/>
              <a:t>A particular example: 300 </a:t>
            </a:r>
            <a:r>
              <a:rPr lang="en-US" dirty="0" err="1"/>
              <a:t>pJ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35A92A-5825-4E70-9176-82FCFE1930A6}"/>
              </a:ext>
            </a:extLst>
          </p:cNvPr>
          <p:cNvGrpSpPr/>
          <p:nvPr/>
        </p:nvGrpSpPr>
        <p:grpSpPr>
          <a:xfrm>
            <a:off x="410231" y="1172231"/>
            <a:ext cx="11371538" cy="5685769"/>
            <a:chOff x="-987973" y="1172230"/>
            <a:chExt cx="14370270" cy="718513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4CCB8C-D984-5C7A-9469-A0AFB7C46FD7}"/>
                </a:ext>
              </a:extLst>
            </p:cNvPr>
            <p:cNvGrpSpPr/>
            <p:nvPr/>
          </p:nvGrpSpPr>
          <p:grpSpPr>
            <a:xfrm>
              <a:off x="-987973" y="1172230"/>
              <a:ext cx="14370270" cy="3592568"/>
              <a:chOff x="-1192924" y="1172230"/>
              <a:chExt cx="14370270" cy="359256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AA57EF-D893-DC36-88BD-2F2368316F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7257" y="1172230"/>
                <a:ext cx="4790089" cy="3592567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4FC45D0-C3F8-E170-EDC8-91A9DF9DF8AB}"/>
                  </a:ext>
                </a:extLst>
              </p:cNvPr>
              <p:cNvGrpSpPr/>
              <p:nvPr/>
            </p:nvGrpSpPr>
            <p:grpSpPr>
              <a:xfrm>
                <a:off x="-1192924" y="1172231"/>
                <a:ext cx="9580180" cy="3592567"/>
                <a:chOff x="-551793" y="361950"/>
                <a:chExt cx="15544800" cy="582930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41672C55-5A5C-3C08-C192-8A70F56361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51793" y="361950"/>
                  <a:ext cx="7772400" cy="5829300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33AA17B0-5F55-40C3-FD16-3F311611D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220607" y="361950"/>
                  <a:ext cx="7772400" cy="58293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1761123-4EA5-DEF3-CB91-FFB15C992459}"/>
                </a:ext>
              </a:extLst>
            </p:cNvPr>
            <p:cNvGrpSpPr/>
            <p:nvPr/>
          </p:nvGrpSpPr>
          <p:grpSpPr>
            <a:xfrm>
              <a:off x="1305910" y="4764797"/>
              <a:ext cx="9580180" cy="3592568"/>
              <a:chOff x="-625366" y="2971800"/>
              <a:chExt cx="15544800" cy="58293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EB91ED4-1E02-DFED-2C56-06BDBF488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7034" y="2971800"/>
                <a:ext cx="7772400" cy="58293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23EB77A-C125-C53A-0E53-8CD513D32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625366" y="2971800"/>
                <a:ext cx="7772400" cy="5829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20571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2DA30-54C0-B25D-B62F-4B5C063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51F5D3-666C-A5EE-DFDC-090EEAAABD43}"/>
              </a:ext>
            </a:extLst>
          </p:cNvPr>
          <p:cNvGrpSpPr/>
          <p:nvPr/>
        </p:nvGrpSpPr>
        <p:grpSpPr>
          <a:xfrm>
            <a:off x="1980145" y="976773"/>
            <a:ext cx="7657842" cy="5671021"/>
            <a:chOff x="2031999" y="761999"/>
            <a:chExt cx="8231711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492E77-3E04-EA2D-B026-496D8B1B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3809999"/>
              <a:ext cx="4167711" cy="2390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C46290-1147-756C-86BA-C4A2BC93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761999"/>
              <a:ext cx="4064000" cy="304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570404-B408-3E0B-7534-C19C5790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9" y="761999"/>
              <a:ext cx="4064000" cy="30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6A22C-C397-10AA-8E16-8D750AF0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1999" y="3809999"/>
              <a:ext cx="4064000" cy="3048000"/>
            </a:xfrm>
            <a:prstGeom prst="rect">
              <a:avLst/>
            </a:prstGeom>
          </p:spPr>
        </p:pic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B7ED389-6515-A45A-A841-65A7C14EE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 dirty="0"/>
              <a:t>A particular example: 100 </a:t>
            </a:r>
            <a:r>
              <a:rPr lang="en-US" dirty="0" err="1"/>
              <a:t>pJ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44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5C85-9906-8B6D-226C-83333B5C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94AB4-CB79-72F9-B254-A9C8BA326B20}"/>
              </a:ext>
            </a:extLst>
          </p:cNvPr>
          <p:cNvGrpSpPr/>
          <p:nvPr/>
        </p:nvGrpSpPr>
        <p:grpSpPr>
          <a:xfrm>
            <a:off x="0" y="1904995"/>
            <a:ext cx="12185234" cy="3363310"/>
            <a:chOff x="0" y="1912883"/>
            <a:chExt cx="12423228" cy="3429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C11412-317B-6096-07E1-C3D705D24E7F}"/>
                </a:ext>
              </a:extLst>
            </p:cNvPr>
            <p:cNvGrpSpPr/>
            <p:nvPr/>
          </p:nvGrpSpPr>
          <p:grpSpPr>
            <a:xfrm>
              <a:off x="0" y="1912883"/>
              <a:ext cx="7771920" cy="3429000"/>
              <a:chOff x="0" y="0"/>
              <a:chExt cx="12192000" cy="53791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3FE9BC-4D7F-54FE-9E38-DE1B5FC1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0D35C8-650A-FFB6-E0C9-39AF04C4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D2DDD0-7E0A-5BB9-299B-384BF31D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15DEF7-842E-5EBE-0953-FF54F492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C6674E-0D8A-C30F-2596-96B955A35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7426D7F-504D-B736-587F-6A6A1423B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8000" y="2331156"/>
                <a:ext cx="4064000" cy="3048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B61674-463C-AE8D-1D60-0E786B1F062A}"/>
                </a:ext>
              </a:extLst>
            </p:cNvPr>
            <p:cNvGrpSpPr/>
            <p:nvPr/>
          </p:nvGrpSpPr>
          <p:grpSpPr>
            <a:xfrm>
              <a:off x="7771919" y="1914216"/>
              <a:ext cx="4651309" cy="3427667"/>
              <a:chOff x="838200" y="975398"/>
              <a:chExt cx="8127534" cy="53809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3714E-E3E9-1C5F-5519-FAB68F01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977462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52D09B-A433-764C-DE53-E8ECDD25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330835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FB2A9E-6668-E5E9-CA9A-BF24BF4A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734" y="975398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73F8C-D056-A0D2-4AD3-53BC3370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798" y="3306286"/>
                <a:ext cx="4059936" cy="3044952"/>
              </a:xfrm>
              <a:prstGeom prst="rect">
                <a:avLst/>
              </a:prstGeom>
            </p:spPr>
          </p:pic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DFA5DD0-EC3B-C2C0-E8A2-822696BB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</p:spTree>
    <p:extLst>
      <p:ext uri="{BB962C8B-B14F-4D97-AF65-F5344CB8AC3E}">
        <p14:creationId xmlns:p14="http://schemas.microsoft.com/office/powerpoint/2010/main" val="2997239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1243</TotalTime>
  <Words>388</Words>
  <Application>Microsoft Macintosh PowerPoint</Application>
  <PresentationFormat>Widescreen</PresentationFormat>
  <Paragraphs>62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  <vt:lpstr>PICARD Proposal</vt:lpstr>
      <vt:lpstr>SPM: dispersive wave generation</vt:lpstr>
      <vt:lpstr>Pulse energy comparison for longer wavelengths</vt:lpstr>
      <vt:lpstr>A particular example: 300 pJ</vt:lpstr>
      <vt:lpstr>A particular example: 100 pJ</vt:lpstr>
      <vt:lpstr>100 pJ, 50 fs pulse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32</cp:revision>
  <dcterms:created xsi:type="dcterms:W3CDTF">2022-06-07T10:08:22Z</dcterms:created>
  <dcterms:modified xsi:type="dcterms:W3CDTF">2023-01-04T22:45:26Z</dcterms:modified>
</cp:coreProperties>
</file>